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6" r:id="rId1"/>
  </p:sldMasterIdLst>
  <p:notesMasterIdLst>
    <p:notesMasterId r:id="rId18"/>
  </p:notesMasterIdLst>
  <p:sldIdLst>
    <p:sldId id="256" r:id="rId2"/>
    <p:sldId id="260" r:id="rId3"/>
    <p:sldId id="266" r:id="rId4"/>
    <p:sldId id="257" r:id="rId5"/>
    <p:sldId id="258" r:id="rId6"/>
    <p:sldId id="263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64" r:id="rId15"/>
    <p:sldId id="259" r:id="rId16"/>
    <p:sldId id="26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5EE38-2E58-4159-9F96-7C32C04A067B}" type="datetimeFigureOut">
              <a:rPr lang="ru-RU" smtClean="0"/>
              <a:t>вт 23.02.21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812B4-253F-45E9-8518-3BD4235B4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431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812B4-253F-45E9-8518-3BD4235B40B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707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9672-A78C-499A-933C-F271D99C6148}" type="datetimeFigureOut">
              <a:rPr lang="ru-RU" smtClean="0"/>
              <a:t>вт 23.02.21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96593-8288-4955-8FE5-0743C410D7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732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9672-A78C-499A-933C-F271D99C6148}" type="datetimeFigureOut">
              <a:rPr lang="ru-RU" smtClean="0"/>
              <a:t>вт 23.02.21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96593-8288-4955-8FE5-0743C410D7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725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9672-A78C-499A-933C-F271D99C6148}" type="datetimeFigureOut">
              <a:rPr lang="ru-RU" smtClean="0"/>
              <a:t>вт 23.02.21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96593-8288-4955-8FE5-0743C410D745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7542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9672-A78C-499A-933C-F271D99C6148}" type="datetimeFigureOut">
              <a:rPr lang="ru-RU" smtClean="0"/>
              <a:t>вт 23.02.21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96593-8288-4955-8FE5-0743C410D7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967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9672-A78C-499A-933C-F271D99C6148}" type="datetimeFigureOut">
              <a:rPr lang="ru-RU" smtClean="0"/>
              <a:t>вт 23.02.21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96593-8288-4955-8FE5-0743C410D74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3060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9672-A78C-499A-933C-F271D99C6148}" type="datetimeFigureOut">
              <a:rPr lang="ru-RU" smtClean="0"/>
              <a:t>вт 23.02.21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96593-8288-4955-8FE5-0743C410D7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858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9672-A78C-499A-933C-F271D99C6148}" type="datetimeFigureOut">
              <a:rPr lang="ru-RU" smtClean="0"/>
              <a:t>вт 23.02.21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96593-8288-4955-8FE5-0743C410D7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054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9672-A78C-499A-933C-F271D99C6148}" type="datetimeFigureOut">
              <a:rPr lang="ru-RU" smtClean="0"/>
              <a:t>вт 23.02.21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96593-8288-4955-8FE5-0743C410D7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88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9672-A78C-499A-933C-F271D99C6148}" type="datetimeFigureOut">
              <a:rPr lang="ru-RU" smtClean="0"/>
              <a:t>вт 23.02.21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96593-8288-4955-8FE5-0743C410D7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762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9672-A78C-499A-933C-F271D99C6148}" type="datetimeFigureOut">
              <a:rPr lang="ru-RU" smtClean="0"/>
              <a:t>вт 23.02.21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96593-8288-4955-8FE5-0743C410D7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075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9672-A78C-499A-933C-F271D99C6148}" type="datetimeFigureOut">
              <a:rPr lang="ru-RU" smtClean="0"/>
              <a:t>вт 23.02.21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96593-8288-4955-8FE5-0743C410D7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217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9672-A78C-499A-933C-F271D99C6148}" type="datetimeFigureOut">
              <a:rPr lang="ru-RU" smtClean="0"/>
              <a:t>вт 23.02.21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96593-8288-4955-8FE5-0743C410D7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13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9672-A78C-499A-933C-F271D99C6148}" type="datetimeFigureOut">
              <a:rPr lang="ru-RU" smtClean="0"/>
              <a:t>вт 23.02.21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96593-8288-4955-8FE5-0743C410D7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977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9672-A78C-499A-933C-F271D99C6148}" type="datetimeFigureOut">
              <a:rPr lang="ru-RU" smtClean="0"/>
              <a:t>вт 23.02.21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96593-8288-4955-8FE5-0743C410D7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70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9672-A78C-499A-933C-F271D99C6148}" type="datetimeFigureOut">
              <a:rPr lang="ru-RU" smtClean="0"/>
              <a:t>вт 23.02.21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96593-8288-4955-8FE5-0743C410D7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495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9672-A78C-499A-933C-F271D99C6148}" type="datetimeFigureOut">
              <a:rPr lang="ru-RU" smtClean="0"/>
              <a:t>вт 23.02.21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96593-8288-4955-8FE5-0743C410D7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185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09672-A78C-499A-933C-F271D99C6148}" type="datetimeFigureOut">
              <a:rPr lang="ru-RU" smtClean="0"/>
              <a:t>вт 23.02.21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1F96593-8288-4955-8FE5-0743C410D7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387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  <p:sldLayoutId id="2147483990" r:id="rId14"/>
    <p:sldLayoutId id="2147483991" r:id="rId15"/>
    <p:sldLayoutId id="214748399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003" y="308758"/>
            <a:ext cx="11566566" cy="79564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Муниципальное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дошкольное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образовательное учреждение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Детский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сад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№31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«Медвежонок»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города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Нижневартовск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8873" y="1246909"/>
            <a:ext cx="11152909" cy="5264727"/>
          </a:xfrm>
        </p:spPr>
        <p:txBody>
          <a:bodyPr>
            <a:normAutofit fontScale="77500" lnSpcReduction="20000"/>
          </a:bodyPr>
          <a:lstStyle/>
          <a:p>
            <a:endParaRPr lang="ru-RU" sz="4000" b="1" dirty="0" smtClean="0"/>
          </a:p>
          <a:p>
            <a:pPr algn="ctr"/>
            <a:r>
              <a:rPr lang="ru-RU" sz="93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Использование в своей работе инновационной технологии </a:t>
            </a:r>
          </a:p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«Круги </a:t>
            </a:r>
            <a:r>
              <a:rPr lang="ru-RU" sz="3600" b="1" dirty="0" err="1" smtClean="0">
                <a:solidFill>
                  <a:schemeClr val="accent6">
                    <a:lumMod val="50000"/>
                  </a:schemeClr>
                </a:solidFill>
              </a:rPr>
              <a:t>Луллия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» для познавательного развития детей</a:t>
            </a:r>
          </a:p>
          <a:p>
            <a:pPr algn="l"/>
            <a:endParaRPr lang="ru-RU" sz="7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l"/>
            <a:endParaRPr lang="ru-RU" sz="6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l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                                     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                       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Подготовила: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  <a:p>
            <a:pPr algn="l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                                    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                       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воспитатель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 </a:t>
            </a:r>
          </a:p>
          <a:p>
            <a:pPr algn="l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                        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                                 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</a:rPr>
              <a:t>Сабитова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Г.Ф.</a:t>
            </a:r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20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20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год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8" name="Picture 4" descr="ÐÐ°ÑÑÐ¸Ð½ÐºÐ¸ Ð¿Ð¾ Ð·Ð°Ð¿ÑÐ¾ÑÑ Ð½Ð°ÑÐ¸ÑÐ¾Ð²Ð°Ð½Ð½ÑÐµ Ð´ÐµÑ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73" y="3436433"/>
            <a:ext cx="5123007" cy="307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03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1294" y="166256"/>
            <a:ext cx="9571511" cy="1104476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4900" b="1" i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«Вредно-полезно»</a:t>
            </a:r>
            <a:r>
              <a:rPr lang="ru-RU" dirty="0">
                <a:latin typeface="+mn-lt"/>
              </a:rPr>
              <a:t/>
            </a:r>
            <a:br>
              <a:rPr lang="ru-RU" dirty="0">
                <a:latin typeface="+mn-lt"/>
              </a:rPr>
            </a:br>
            <a:endParaRPr lang="ru-RU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55" y="1083696"/>
            <a:ext cx="7303324" cy="547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5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3747" y="225632"/>
            <a:ext cx="8200255" cy="992867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4400" b="1" i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 что похоже»</a:t>
            </a:r>
            <a:endParaRPr lang="ru-RU" sz="4400" b="1" i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ÐÐ°ÑÑÐ¸Ð½ÐºÐ¸ Ð¿Ð¾ Ð·Ð°Ð¿ÑÐ¾ÑÑ Ð¸Ð³ÑÐ° Ð¸Ð·ÑÑÐ°ÐµÐ¼ ÑÑÐµÑÐ³Ð¾Ð»ÑÐ½Ð¸Ð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15" t="3135" r="17169" b="65350"/>
          <a:stretch/>
        </p:blipFill>
        <p:spPr bwMode="auto">
          <a:xfrm>
            <a:off x="8391533" y="225631"/>
            <a:ext cx="1025600" cy="9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ÐÐ°ÑÑÐ¸Ð½ÐºÐ¸ Ð¿Ð¾ Ð·Ð°Ð¿ÑÐ¾ÑÑ Ð¸Ð³ÑÐ° Ð¸Ð·ÑÑÐ°ÐµÐ¼ ÑÑÐµÑÐ³Ð¾Ð»ÑÐ½Ð¸Ð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15" t="37767" r="17169" b="28293"/>
          <a:stretch/>
        </p:blipFill>
        <p:spPr bwMode="auto">
          <a:xfrm flipH="1">
            <a:off x="547830" y="54716"/>
            <a:ext cx="1051833" cy="116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635" y="1218498"/>
            <a:ext cx="6812477" cy="510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2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0691" y="213755"/>
            <a:ext cx="6863311" cy="9033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 smtClean="0">
                <a:solidFill>
                  <a:srgbClr val="663300"/>
                </a:solidFill>
                <a:latin typeface="+mn-lt"/>
              </a:rPr>
              <a:t>Игра </a:t>
            </a:r>
            <a:r>
              <a:rPr lang="ru-RU" sz="4900" b="1" dirty="0">
                <a:solidFill>
                  <a:srgbClr val="663300"/>
                </a:solidFill>
                <a:latin typeface="+mn-lt"/>
              </a:rPr>
              <a:t>«</a:t>
            </a:r>
            <a:r>
              <a:rPr lang="ru-RU" sz="4900" b="1" i="1" dirty="0">
                <a:solidFill>
                  <a:srgbClr val="663300"/>
                </a:solidFill>
                <a:latin typeface="+mn-lt"/>
              </a:rPr>
              <a:t>Изучаем цвета</a:t>
            </a:r>
            <a:r>
              <a:rPr lang="ru-RU" sz="4900" b="1" dirty="0">
                <a:solidFill>
                  <a:srgbClr val="663300"/>
                </a:solidFill>
                <a:latin typeface="+mn-lt"/>
              </a:rPr>
              <a:t>»</a:t>
            </a:r>
            <a:r>
              <a:rPr lang="ru-RU" dirty="0">
                <a:solidFill>
                  <a:srgbClr val="663300"/>
                </a:solidFill>
                <a:latin typeface="+mn-lt"/>
              </a:rPr>
              <a:t/>
            </a:r>
            <a:br>
              <a:rPr lang="ru-RU" dirty="0">
                <a:solidFill>
                  <a:srgbClr val="663300"/>
                </a:solidFill>
                <a:latin typeface="+mn-lt"/>
              </a:rPr>
            </a:br>
            <a:endParaRPr lang="ru-RU" dirty="0">
              <a:solidFill>
                <a:srgbClr val="663300"/>
              </a:solidFill>
              <a:latin typeface="+mn-lt"/>
            </a:endParaRPr>
          </a:p>
        </p:txBody>
      </p:sp>
      <p:sp>
        <p:nvSpPr>
          <p:cNvPr id="6" name="AutoShape 6" descr="ÐÐ°ÑÑÐ¸Ð½ÐºÐ¸ Ð¿Ð¾ Ð·Ð°Ð¿ÑÐ¾ÑÑ Ð¿Ð¾Ð»Ð¸ÑÑ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ÐÐ°ÑÑÐ¸Ð½ÐºÐ¸ Ð¿Ð¾ Ð·Ð°Ð¿ÑÐ¾ÑÑ Ð¿Ð¾Ð»Ð¸ÑÑ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1892"/>
            <a:ext cx="2623251" cy="147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049" y="1423620"/>
            <a:ext cx="6828312" cy="512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2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05642" y="213757"/>
            <a:ext cx="10830297" cy="5937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4900" b="1" i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«Из какой сказки»</a:t>
            </a:r>
            <a:r>
              <a:rPr lang="ru-RU" b="1" i="1" dirty="0">
                <a:solidFill>
                  <a:srgbClr val="663300"/>
                </a:solidFill>
                <a:latin typeface="+mn-lt"/>
              </a:rPr>
              <a:t/>
            </a:r>
            <a:br>
              <a:rPr lang="ru-RU" b="1" i="1" dirty="0">
                <a:solidFill>
                  <a:srgbClr val="663300"/>
                </a:solidFill>
                <a:latin typeface="+mn-lt"/>
              </a:rPr>
            </a:br>
            <a:endParaRPr lang="ru-RU" b="1" i="1" dirty="0">
              <a:solidFill>
                <a:srgbClr val="663300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746" y="1092531"/>
            <a:ext cx="7236029" cy="542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7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306286" y="110837"/>
            <a:ext cx="12660086" cy="70658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r>
              <a:rPr lang="ru-RU" sz="49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«Кто чем питается?»</a:t>
            </a: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/>
            </a:r>
            <a:b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ru-RU" sz="4000" dirty="0">
                <a:latin typeface="+mn-lt"/>
              </a:rPr>
              <a:t/>
            </a:r>
            <a:br>
              <a:rPr lang="ru-RU" sz="4000" dirty="0">
                <a:latin typeface="+mn-lt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718" y="1095373"/>
            <a:ext cx="7130638" cy="534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6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ºÐ°ÑÑÐ¸Ð½ÐºÐ¸ Ð½Ð°ÑÐ¸ÑÐ¾Ð²Ð°Ð½ÑÐµ Ð´ÐµÑ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864" y="261257"/>
            <a:ext cx="3402281" cy="129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1745672" y="261257"/>
            <a:ext cx="10402784" cy="1187533"/>
          </a:xfrm>
        </p:spPr>
        <p:txBody>
          <a:bodyPr>
            <a:noAutofit/>
          </a:bodyPr>
          <a:lstStyle/>
          <a:p>
            <a:pPr algn="ctr"/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Игра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«Изучаем профессии»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/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/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endParaRPr lang="ru-RU" sz="28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746" y="1448790"/>
            <a:ext cx="6919358" cy="518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1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99408" y="1460665"/>
            <a:ext cx="12706598" cy="2315688"/>
          </a:xfrm>
        </p:spPr>
        <p:txBody>
          <a:bodyPr>
            <a:noAutofit/>
          </a:bodyPr>
          <a:lstStyle/>
          <a:p>
            <a:pPr algn="ctr"/>
            <a:r>
              <a:rPr lang="ru-RU" altLang="ru-RU" sz="6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br>
              <a:rPr lang="ru-RU" altLang="ru-RU" sz="6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6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br>
              <a:rPr lang="ru-RU" altLang="ru-RU" sz="6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000" dirty="0"/>
          </a:p>
        </p:txBody>
      </p:sp>
      <p:pic>
        <p:nvPicPr>
          <p:cNvPr id="3" name="Picture 4" descr="ÐÐ°ÑÑÐ¸Ð½ÐºÐ¸ Ð¿Ð¾ Ð·Ð°Ð¿ÑÐ¾ÑÑ ÐºÐ°ÑÑÐ¸Ð½ÐºÐ¸ Ð½Ð°ÑÐ¸ÑÐ¾Ð²Ð°Ð½ÑÐµ Ð´ÐµÑ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42" y="4221318"/>
            <a:ext cx="9953502" cy="273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06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682835" y="110837"/>
            <a:ext cx="7079673" cy="1122218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</a:rPr>
              <a:t>Раймонд </a:t>
            </a:r>
            <a:r>
              <a:rPr lang="ru-RU" sz="4800" b="1" dirty="0" err="1" smtClean="0">
                <a:solidFill>
                  <a:schemeClr val="accent6">
                    <a:lumMod val="50000"/>
                  </a:schemeClr>
                </a:solidFill>
              </a:rPr>
              <a:t>Луллий</a:t>
            </a:r>
            <a:r>
              <a:rPr lang="ru-RU" sz="6600" dirty="0" smtClean="0"/>
              <a:t/>
            </a:r>
            <a:br>
              <a:rPr lang="ru-RU" sz="6600" dirty="0" smtClean="0"/>
            </a:br>
            <a:endParaRPr lang="ru-RU" sz="6600" dirty="0"/>
          </a:p>
        </p:txBody>
      </p:sp>
      <p:pic>
        <p:nvPicPr>
          <p:cNvPr id="1028" name="Picture 4" descr="ÐÐ°ÑÑÐ¸Ð½ÐºÐ¸ Ð¿Ð¾ Ð·Ð°Ð¿ÑÐ¾ÑÑ Ð Ð°Ð¹Ð¼Ð¾Ð½Ð´ ÐÑÐ»Ð»Ð¸Ð¹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3709" y="3831514"/>
            <a:ext cx="2687938" cy="269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ÐÐ°ÑÑÐ¸Ð½ÐºÐ¸ Ð¿Ð¾ Ð·Ð°Ð¿ÑÐ¾ÑÑ Ð Ð°Ð¹Ð¼Ð¾Ð½Ð´ ÐÑÐ»Ð»Ð¸Ð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37" y="240335"/>
            <a:ext cx="5389418" cy="6648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Ð°ÑÑÐ¸Ð½ÐºÐ¸ Ð¿Ð¾ Ð·Ð°Ð¿ÑÐ¾ÑÑ Ð Ð°Ð¹Ð¼Ð¾Ð½Ð´ ÐÑÐ»Ð»Ð¸Ð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030" y="940575"/>
            <a:ext cx="2762618" cy="278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98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65662" y="213756"/>
            <a:ext cx="7908338" cy="1472539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/>
              <a:t>Круги </a:t>
            </a:r>
            <a:r>
              <a:rPr lang="ru-RU" sz="6000" b="1" dirty="0" err="1" smtClean="0"/>
              <a:t>Луллия</a:t>
            </a:r>
            <a:endParaRPr lang="ru-RU" sz="6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307" y="1190502"/>
            <a:ext cx="7189047" cy="539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6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463139" y="534988"/>
            <a:ext cx="11728862" cy="6080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663300"/>
                </a:solidFill>
              </a:rPr>
              <a:t>Цель: </a:t>
            </a:r>
            <a:r>
              <a:rPr lang="ru-RU" sz="3200" dirty="0">
                <a:solidFill>
                  <a:srgbClr val="663300"/>
                </a:solidFill>
              </a:rPr>
              <a:t>о</a:t>
            </a:r>
            <a:r>
              <a:rPr lang="ru-RU" sz="3200" dirty="0" smtClean="0">
                <a:solidFill>
                  <a:srgbClr val="663300"/>
                </a:solidFill>
              </a:rPr>
              <a:t>своение </a:t>
            </a:r>
            <a:r>
              <a:rPr lang="ru-RU" sz="3200" dirty="0">
                <a:solidFill>
                  <a:srgbClr val="663300"/>
                </a:solidFill>
              </a:rPr>
              <a:t>способа познания мира, формирование навыков, позволяющих самостоятельно решать возникающие проблемы</a:t>
            </a:r>
            <a:endParaRPr lang="ru-RU" sz="4800" dirty="0" smtClean="0">
              <a:solidFill>
                <a:srgbClr val="663300"/>
              </a:solidFill>
            </a:endParaRPr>
          </a:p>
          <a:p>
            <a:pPr marL="0" indent="0">
              <a:buNone/>
            </a:pPr>
            <a:r>
              <a:rPr lang="ru-RU" sz="3200" b="1" dirty="0" smtClean="0">
                <a:solidFill>
                  <a:srgbClr val="663300"/>
                </a:solidFill>
              </a:rPr>
              <a:t>Пособие </a:t>
            </a:r>
            <a:r>
              <a:rPr lang="ru-RU" sz="3200" b="1" dirty="0">
                <a:solidFill>
                  <a:srgbClr val="663300"/>
                </a:solidFill>
              </a:rPr>
              <a:t>позволяет решать следующие задачи:</a:t>
            </a:r>
            <a:endParaRPr lang="ru-RU" sz="3200" dirty="0">
              <a:solidFill>
                <a:srgbClr val="663300"/>
              </a:solidFill>
            </a:endParaRPr>
          </a:p>
          <a:p>
            <a:pPr lvl="0"/>
            <a:r>
              <a:rPr lang="ru-RU" sz="3200" dirty="0">
                <a:solidFill>
                  <a:srgbClr val="663300"/>
                </a:solidFill>
              </a:rPr>
              <a:t>развитие познавательной активности;</a:t>
            </a:r>
          </a:p>
          <a:p>
            <a:pPr lvl="0"/>
            <a:r>
              <a:rPr lang="ru-RU" sz="3200" dirty="0">
                <a:solidFill>
                  <a:srgbClr val="663300"/>
                </a:solidFill>
              </a:rPr>
              <a:t>развитие представлении о сенсорных эталонах (восприятие цвета, формы);</a:t>
            </a:r>
          </a:p>
          <a:p>
            <a:pPr lvl="0"/>
            <a:r>
              <a:rPr lang="ru-RU" sz="3200" dirty="0">
                <a:solidFill>
                  <a:srgbClr val="663300"/>
                </a:solidFill>
              </a:rPr>
              <a:t>формирование элементарных математических представлений;</a:t>
            </a:r>
          </a:p>
          <a:p>
            <a:pPr lvl="0"/>
            <a:r>
              <a:rPr lang="ru-RU" sz="3200" dirty="0">
                <a:solidFill>
                  <a:srgbClr val="663300"/>
                </a:solidFill>
              </a:rPr>
              <a:t>обогащение активного и пассивного словаря;</a:t>
            </a:r>
          </a:p>
          <a:p>
            <a:pPr lvl="0"/>
            <a:r>
              <a:rPr lang="ru-RU" sz="3200" dirty="0">
                <a:solidFill>
                  <a:srgbClr val="663300"/>
                </a:solidFill>
              </a:rPr>
              <a:t>развитие связной речи;</a:t>
            </a:r>
          </a:p>
          <a:p>
            <a:pPr lvl="0"/>
            <a:r>
              <a:rPr lang="ru-RU" sz="3200" dirty="0" smtClean="0">
                <a:solidFill>
                  <a:srgbClr val="663300"/>
                </a:solidFill>
              </a:rPr>
              <a:t>развитие навыков </a:t>
            </a:r>
            <a:r>
              <a:rPr lang="ru-RU" sz="3200" dirty="0">
                <a:solidFill>
                  <a:srgbClr val="663300"/>
                </a:solidFill>
              </a:rPr>
              <a:t>фантастического преобразования </a:t>
            </a:r>
            <a:r>
              <a:rPr lang="ru-RU" sz="3200" dirty="0" smtClean="0">
                <a:solidFill>
                  <a:srgbClr val="663300"/>
                </a:solidFill>
              </a:rPr>
              <a:t>объектов</a:t>
            </a:r>
            <a:endParaRPr lang="ru-RU" sz="3200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09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9382" y="451262"/>
            <a:ext cx="11150930" cy="104503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663300"/>
                </a:solidFill>
                <a:latin typeface="+mn-lt"/>
              </a:rPr>
              <a:t>Формы организации </a:t>
            </a:r>
            <a:br>
              <a:rPr lang="ru-RU" sz="4000" b="1" dirty="0" smtClean="0">
                <a:solidFill>
                  <a:srgbClr val="663300"/>
                </a:solidFill>
                <a:latin typeface="+mn-lt"/>
              </a:rPr>
            </a:br>
            <a:r>
              <a:rPr lang="ru-RU" sz="4000" b="1" dirty="0" smtClean="0">
                <a:solidFill>
                  <a:srgbClr val="663300"/>
                </a:solidFill>
                <a:latin typeface="+mn-lt"/>
              </a:rPr>
              <a:t>образовательной деятельности:</a:t>
            </a:r>
            <a:br>
              <a:rPr lang="ru-RU" sz="4000" b="1" dirty="0" smtClean="0">
                <a:solidFill>
                  <a:srgbClr val="663300"/>
                </a:solidFill>
                <a:latin typeface="+mn-lt"/>
              </a:rPr>
            </a:br>
            <a:endParaRPr lang="ru-RU" sz="4000" b="1" dirty="0">
              <a:solidFill>
                <a:srgbClr val="663300"/>
              </a:solidFill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3138" y="1496291"/>
            <a:ext cx="11115304" cy="5058888"/>
          </a:xfrm>
        </p:spPr>
        <p:txBody>
          <a:bodyPr>
            <a:normAutofit/>
          </a:bodyPr>
          <a:lstStyle/>
          <a:p>
            <a:pPr lvl="0"/>
            <a:endParaRPr lang="ru-RU" sz="4000" dirty="0" smtClean="0"/>
          </a:p>
          <a:p>
            <a:pPr lvl="0"/>
            <a:r>
              <a:rPr lang="ru-RU" sz="3600" dirty="0" smtClean="0">
                <a:solidFill>
                  <a:srgbClr val="663300"/>
                </a:solidFill>
              </a:rPr>
              <a:t>образовательные </a:t>
            </a:r>
            <a:r>
              <a:rPr lang="ru-RU" sz="3600" dirty="0">
                <a:solidFill>
                  <a:srgbClr val="663300"/>
                </a:solidFill>
              </a:rPr>
              <a:t>ситуации, (например, в рамках образовательной деятельности </a:t>
            </a:r>
            <a:r>
              <a:rPr lang="ru-RU" sz="3600" dirty="0" smtClean="0">
                <a:solidFill>
                  <a:srgbClr val="663300"/>
                </a:solidFill>
              </a:rPr>
              <a:t>по познавательному развитию, речевому развитию);</a:t>
            </a:r>
            <a:endParaRPr lang="ru-RU" sz="3600" dirty="0">
              <a:solidFill>
                <a:srgbClr val="663300"/>
              </a:solidFill>
            </a:endParaRPr>
          </a:p>
          <a:p>
            <a:pPr lvl="0"/>
            <a:r>
              <a:rPr lang="ru-RU" sz="3600" dirty="0">
                <a:solidFill>
                  <a:srgbClr val="663300"/>
                </a:solidFill>
              </a:rPr>
              <a:t>игровые обучающие ситуации;</a:t>
            </a:r>
          </a:p>
          <a:p>
            <a:pPr lvl="0"/>
            <a:r>
              <a:rPr lang="ru-RU" sz="3600" dirty="0">
                <a:solidFill>
                  <a:srgbClr val="663300"/>
                </a:solidFill>
              </a:rPr>
              <a:t>самостоятельная игровая </a:t>
            </a:r>
            <a:r>
              <a:rPr lang="ru-RU" sz="3600" dirty="0" smtClean="0">
                <a:solidFill>
                  <a:srgbClr val="663300"/>
                </a:solidFill>
              </a:rPr>
              <a:t>деятельность детей</a:t>
            </a:r>
            <a:endParaRPr lang="ru-RU" sz="3600" dirty="0">
              <a:solidFill>
                <a:srgbClr val="6633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74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946" y="180110"/>
            <a:ext cx="5274900" cy="18501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6781" y="5937250"/>
            <a:ext cx="107812" cy="10477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932" y="516535"/>
            <a:ext cx="7925561" cy="594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6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635" y="581890"/>
            <a:ext cx="8858367" cy="93815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4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«Чей домик»</a:t>
            </a:r>
            <a:r>
              <a:rPr lang="ru-RU" dirty="0">
                <a:latin typeface="+mn-lt"/>
              </a:rPr>
              <a:t/>
            </a:r>
            <a:br>
              <a:rPr lang="ru-RU" dirty="0">
                <a:latin typeface="+mn-lt"/>
              </a:rPr>
            </a:br>
            <a:endParaRPr lang="ru-RU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0" b="9495"/>
          <a:stretch/>
        </p:blipFill>
        <p:spPr>
          <a:xfrm>
            <a:off x="5224829" y="1871078"/>
            <a:ext cx="4501093" cy="4291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6" b="16564"/>
          <a:stretch/>
        </p:blipFill>
        <p:spPr>
          <a:xfrm>
            <a:off x="415635" y="1876301"/>
            <a:ext cx="4667003" cy="4286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236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769423" y="498764"/>
            <a:ext cx="14286015" cy="866898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4400" b="1" i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«Чей детеныш»</a:t>
            </a:r>
            <a:endParaRPr lang="ru-RU" sz="44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442" y="1365662"/>
            <a:ext cx="5345181" cy="520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5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95"/>
          <a:stretch/>
        </p:blipFill>
        <p:spPr>
          <a:xfrm rot="10800000">
            <a:off x="1911927" y="1554599"/>
            <a:ext cx="5177642" cy="4867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5060" y="609600"/>
            <a:ext cx="7088942" cy="132080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«Найди пару»</a:t>
            </a:r>
            <a:endParaRPr lang="ru-RU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52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Красный и оранжевый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462</TotalTime>
  <Words>132</Words>
  <Application>Microsoft Office PowerPoint</Application>
  <PresentationFormat>Широкоэкранный</PresentationFormat>
  <Paragraphs>37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Wingdings 3</vt:lpstr>
      <vt:lpstr>Аспект</vt:lpstr>
      <vt:lpstr>Муниципальное дошкольное образовательное учреждение Детский сад №31 «Медвежонок» города Нижневартовск</vt:lpstr>
      <vt:lpstr>Раймонд Луллий </vt:lpstr>
      <vt:lpstr>Круги Луллия</vt:lpstr>
      <vt:lpstr>Презентация PowerPoint</vt:lpstr>
      <vt:lpstr>Формы организации  образовательной деятельности: </vt:lpstr>
      <vt:lpstr> </vt:lpstr>
      <vt:lpstr>Игра «Чей домик» </vt:lpstr>
      <vt:lpstr>Игра «Чей детеныш»</vt:lpstr>
      <vt:lpstr>Игра «Найди пару»</vt:lpstr>
      <vt:lpstr>Игра «Вредно-полезно» </vt:lpstr>
      <vt:lpstr>Игра «На что похоже»</vt:lpstr>
      <vt:lpstr>Игра «Изучаем цвета» </vt:lpstr>
      <vt:lpstr>Игра «Из какой сказки» </vt:lpstr>
      <vt:lpstr>Игра «Кто чем питается?»   </vt:lpstr>
      <vt:lpstr>Игра «Изучаем профессии»   </vt:lpstr>
      <vt:lpstr>СПАСИБО  ЗА ВНИМАНИЕ!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Блинова</dc:creator>
  <cp:lastModifiedBy>PC</cp:lastModifiedBy>
  <cp:revision>87</cp:revision>
  <dcterms:created xsi:type="dcterms:W3CDTF">2019-01-28T02:12:50Z</dcterms:created>
  <dcterms:modified xsi:type="dcterms:W3CDTF">2021-02-23T14:51:23Z</dcterms:modified>
</cp:coreProperties>
</file>